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1" r:id="rId3"/>
    <p:sldId id="282" r:id="rId4"/>
    <p:sldId id="285" r:id="rId5"/>
    <p:sldId id="283" r:id="rId6"/>
    <p:sldId id="284" r:id="rId7"/>
    <p:sldId id="286" r:id="rId8"/>
    <p:sldId id="288" r:id="rId9"/>
    <p:sldId id="289" r:id="rId10"/>
    <p:sldId id="296" r:id="rId11"/>
    <p:sldId id="290" r:id="rId12"/>
    <p:sldId id="291" r:id="rId13"/>
    <p:sldId id="292" r:id="rId14"/>
    <p:sldId id="295" r:id="rId15"/>
    <p:sldId id="293" r:id="rId16"/>
    <p:sldId id="297" r:id="rId17"/>
    <p:sldId id="294" r:id="rId18"/>
    <p:sldId id="298" r:id="rId19"/>
    <p:sldId id="287" r:id="rId20"/>
    <p:sldId id="279" r:id="rId21"/>
    <p:sldId id="280" r:id="rId22"/>
    <p:sldId id="306" r:id="rId23"/>
    <p:sldId id="278" r:id="rId24"/>
    <p:sldId id="309" r:id="rId25"/>
    <p:sldId id="300" r:id="rId26"/>
    <p:sldId id="301" r:id="rId27"/>
    <p:sldId id="302" r:id="rId28"/>
    <p:sldId id="303" r:id="rId29"/>
    <p:sldId id="304" r:id="rId30"/>
    <p:sldId id="305" r:id="rId31"/>
    <p:sldId id="30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82"/>
  </p:normalViewPr>
  <p:slideViewPr>
    <p:cSldViewPr snapToGrid="0" snapToObjects="1">
      <p:cViewPr varScale="1">
        <p:scale>
          <a:sx n="122" d="100"/>
          <a:sy n="122" d="100"/>
        </p:scale>
        <p:origin x="11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24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FDB18-F41A-3044-9564-9591B760C9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D609D3-E98D-1E4D-835C-868D0EDBD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6B955-E410-5A44-8568-52CC76E36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44F4C-1D5E-1647-B030-8277AE05AE03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E4AA6-0EC3-4D4C-84D3-B444C5A2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B2224-85D2-A740-A35B-9A687A7E6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E206-DC00-FB45-953C-EA42DEB40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0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9BD4D-83AF-B14D-9625-17EE42544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FBE496-FA20-BA44-9454-656849B80A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5CC06-A906-3C4B-8377-A1879FB92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44F4C-1D5E-1647-B030-8277AE05AE03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07D5-8FC1-FA4B-B852-F728BC554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F631B-3D20-BA46-AB55-62809236B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E206-DC00-FB45-953C-EA42DEB40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91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7B1BB7-9A48-2842-9886-B76329D37A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857F9C-6F02-2043-89B8-B662C9AA29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8D0A4-C0B1-7441-BE33-3A7DA5A83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44F4C-1D5E-1647-B030-8277AE05AE03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B2F07-A0A6-FA42-B587-3BFB7B750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30E7F-F2D0-9B41-91CB-0667AC1B5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E206-DC00-FB45-953C-EA42DEB40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84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F304C-E687-C247-BCB7-B31952724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FE5A0-C9EE-0E4B-9C0F-7B65365BA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B88AD-2F30-D747-BF08-69F73B44E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44F4C-1D5E-1647-B030-8277AE05AE03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B5EED-DC97-7142-A94F-CDFD2F9DA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9B04D-8E7A-1D40-A58D-6008925A9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E206-DC00-FB45-953C-EA42DEB40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78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664AC-E0BD-0B4D-B5D3-ECC554523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3C3F6D-2638-1E41-A242-C3FBE535F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9C96B-1D62-BF4B-B17F-A46780D93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44F4C-1D5E-1647-B030-8277AE05AE03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CC011-F772-4F45-9327-BF8E4042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1E608-9CE7-C941-9C32-1A6A27400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E206-DC00-FB45-953C-EA42DEB40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37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514DA-A59C-064D-A08F-386EF69F4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BA32D-02CF-CB46-83F7-8C79AC8E6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9BC84-4620-6546-998F-7FE4E148E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355C4-7082-674F-9F79-48B0F22B6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44F4C-1D5E-1647-B030-8277AE05AE03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4FB40-DE1A-064C-AEB0-5115ED4F8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041073-D57F-C446-B683-D2C5F8FAB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E206-DC00-FB45-953C-EA42DEB40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2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CEC8-C791-AC40-9A15-08281BCB2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149AE-CBA2-484B-90A9-442CF2A6E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CAAFEE-77AD-254E-A418-808582650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9CEB9A-BBC7-B94B-AFF6-EBA2CEEBF5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7529FE-72DF-DC46-92A7-2E9EDC420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420800-2490-1C4D-837C-9C37C0E85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44F4C-1D5E-1647-B030-8277AE05AE03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69FC45-5BA6-474D-B327-C85061474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2C7E0E-3899-AB42-8746-B0EB430DE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E206-DC00-FB45-953C-EA42DEB40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160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9C628-4241-2243-9650-24BF37023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1728D2-8140-A341-AB8C-3FF0CD895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44F4C-1D5E-1647-B030-8277AE05AE03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386658-045E-8C4A-B980-0B0E18356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B26A4A-05D8-1A4E-977A-F6D9A36CE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E206-DC00-FB45-953C-EA42DEB40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10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A0CF11-998C-BF46-93F6-E35629B21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44F4C-1D5E-1647-B030-8277AE05AE03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12ED73-7638-E64C-993A-906032CBD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300B5-2B71-8B4B-AF4C-B7F9E65F8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E206-DC00-FB45-953C-EA42DEB40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40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46A72-01B0-4546-8CDF-3CC0EF8E7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1C3FE-6928-B74F-BD44-9E1EFFE3E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462830-7764-8941-87E3-E06BEDC89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2EB123-EAA8-D944-B8EF-A3B678FE2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44F4C-1D5E-1647-B030-8277AE05AE03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985BC0-F0D2-1141-A647-25A735E3D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721F7B-0F74-324D-B7C4-902F76976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E206-DC00-FB45-953C-EA42DEB40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59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91E06-E2AC-8245-BCFF-E416DA257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10FB81-FA93-D34B-B534-B609D4C525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C30ED-13A1-C04A-A62E-364B5DF68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9C5E51-179E-1948-A48E-1958DA67E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44F4C-1D5E-1647-B030-8277AE05AE03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551E5B-DC2B-7545-919B-7A85F3C5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887AAB-6B89-5540-BAF5-AE6FD2569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E206-DC00-FB45-953C-EA42DEB40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12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C615B8-DA5A-F44F-853B-00A9F311D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CB348-2841-534F-B878-ED82617B0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EE6AF-CC37-2242-B787-42A7367BC4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44F4C-1D5E-1647-B030-8277AE05AE03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ABB37-832F-1B4D-8449-119473B35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33E0E-C7F3-8046-A56F-E02FC7A7E1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4E206-DC00-FB45-953C-EA42DEB40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80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oseph.Wolenski@yale.edu" TargetMode="External"/><Relationship Id="rId2" Type="http://schemas.openxmlformats.org/officeDocument/2006/relationships/hyperlink" Target="mailto:Douglas.Kankel@yale.edu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Jing.Yan@yale.edu" TargetMode="External"/><Relationship Id="rId4" Type="http://schemas.openxmlformats.org/officeDocument/2006/relationships/hyperlink" Target="mailto:David.Breslow@yale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mailto:crystal.adamchek@yale.ed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anbiofilmlab.yale.edu/" TargetMode="External"/><Relationship Id="rId4" Type="http://schemas.openxmlformats.org/officeDocument/2006/relationships/image" Target="../media/image2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Joseph.Wolenski@yale.edu" TargetMode="External"/><Relationship Id="rId2" Type="http://schemas.openxmlformats.org/officeDocument/2006/relationships/hyperlink" Target="mailto:Douglas.Kankel@yale.edu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Jing.Yan@yale.edu" TargetMode="External"/><Relationship Id="rId4" Type="http://schemas.openxmlformats.org/officeDocument/2006/relationships/hyperlink" Target="mailto:David.Breslow@yale.edu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mailto:Joseph.Wolenski@yale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7D2D9-94EC-B94E-8001-6C2346B399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62001"/>
            <a:ext cx="9144000" cy="1009649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MCDB Research Overview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EFD24F-2BC9-7445-AC9D-B2391F7D30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00" y="2133600"/>
            <a:ext cx="9944100" cy="4324350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DUS:  </a:t>
            </a:r>
            <a:r>
              <a:rPr lang="en-US" sz="4000" dirty="0">
                <a:hlinkClick r:id="rId2"/>
              </a:rPr>
              <a:t>Douglas.Kankel@yale.edu</a:t>
            </a:r>
            <a:r>
              <a:rPr lang="en-US" sz="4000" dirty="0"/>
              <a:t>	YSB 111</a:t>
            </a:r>
          </a:p>
          <a:p>
            <a:pPr algn="l"/>
            <a:endParaRPr lang="en-US" sz="4000" dirty="0"/>
          </a:p>
          <a:p>
            <a:pPr algn="l"/>
            <a:r>
              <a:rPr lang="en-US" sz="4000" dirty="0"/>
              <a:t>Research Coordinators:  </a:t>
            </a:r>
          </a:p>
          <a:p>
            <a:pPr lvl="2" algn="l"/>
            <a:r>
              <a:rPr lang="en-US" sz="4000" dirty="0">
                <a:hlinkClick r:id="rId3"/>
              </a:rPr>
              <a:t>Joseph.Wolenski@yale.edu</a:t>
            </a:r>
            <a:r>
              <a:rPr lang="en-US" sz="4000" dirty="0"/>
              <a:t>	YSB C112</a:t>
            </a:r>
          </a:p>
          <a:p>
            <a:pPr lvl="2" algn="l"/>
            <a:r>
              <a:rPr lang="en-US" sz="4000" dirty="0">
                <a:hlinkClick r:id="rId4"/>
              </a:rPr>
              <a:t>David.Breslow@yale.edu</a:t>
            </a:r>
            <a:r>
              <a:rPr lang="en-US" sz="4000" dirty="0"/>
              <a:t>		YSB 216</a:t>
            </a:r>
          </a:p>
          <a:p>
            <a:pPr lvl="2" algn="l"/>
            <a:r>
              <a:rPr lang="en-US" sz="4000" dirty="0">
                <a:hlinkClick r:id="rId5"/>
              </a:rPr>
              <a:t>Jing.Yan@yale.edu</a:t>
            </a:r>
            <a:r>
              <a:rPr lang="en-US" sz="4000" dirty="0"/>
              <a:t>			YSB C144</a:t>
            </a:r>
          </a:p>
        </p:txBody>
      </p:sp>
    </p:spTree>
    <p:extLst>
      <p:ext uri="{BB962C8B-B14F-4D97-AF65-F5344CB8AC3E}">
        <p14:creationId xmlns:p14="http://schemas.microsoft.com/office/powerpoint/2010/main" val="314713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238" y="0"/>
            <a:ext cx="5719762" cy="6911379"/>
          </a:xfrm>
          <a:prstGeom prst="rect">
            <a:avLst/>
          </a:prstGeom>
        </p:spPr>
      </p:pic>
      <p:pic>
        <p:nvPicPr>
          <p:cNvPr id="8196" name="Picture 4" descr="Image result for nature,  journal, cover pho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1" y="365125"/>
            <a:ext cx="4848574" cy="625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333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0184" y="347021"/>
            <a:ext cx="1137325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an ideal situation, you will find a research topic that induces a visceral reaction.</a:t>
            </a:r>
          </a:p>
          <a:p>
            <a:pPr marL="0" indent="0"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You should find yourself saying:  “I can’t put this article down,” and “I sincerely want to pursue this area of biomedical research.”</a:t>
            </a:r>
          </a:p>
        </p:txBody>
      </p:sp>
      <p:pic>
        <p:nvPicPr>
          <p:cNvPr id="4100" name="Picture 4" descr="Portrait of an excited asian businesswoman holding laptop computer isolated over whi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6517" y="8693812"/>
            <a:ext cx="2119677" cy="141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happy at compu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524" y="3899846"/>
            <a:ext cx="4435013" cy="295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814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87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Find Someone at Yale that does research compatible with your passion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930"/>
          <a:stretch/>
        </p:blipFill>
        <p:spPr>
          <a:xfrm>
            <a:off x="1418003" y="1783439"/>
            <a:ext cx="7342357" cy="790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92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150813"/>
            <a:ext cx="11801474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Become knowledgeable on the research topic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4454"/>
            <a:ext cx="10515600" cy="4351338"/>
          </a:xfrm>
        </p:spPr>
        <p:txBody>
          <a:bodyPr/>
          <a:lstStyle/>
          <a:p>
            <a:r>
              <a:rPr lang="en-US" dirty="0"/>
              <a:t>Read ~2-3 papers published by the PI of the potential laboratory you want to join. Take notes and write down questions you have on the key take home messages of the papers.</a:t>
            </a:r>
          </a:p>
        </p:txBody>
      </p:sp>
      <p:pic>
        <p:nvPicPr>
          <p:cNvPr id="6146" name="Picture 2" descr="Image result for scientists reading journals, afro-americ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999" y="3125786"/>
            <a:ext cx="4594639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543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Write to the PI and make clear you understand what is happening in the lab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175260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Write an Email to the PI of the lab indicating: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a) you have read his/her papers,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b) you are interested in the topic,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c) you can make a contribution to the lab.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Don't be discouraged if you don't receive an immediate response.  If you don’t hear a response in 3-4 days, send a follow-up email that emphasize your scientific acumen and continued interest.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7431" y="2133862"/>
            <a:ext cx="2615411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59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Meet with your potential mentor: discuss a research plan and write up a proposal for your MCDB class (MCDB 475, 485, 495).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utoShape 2" descr="Image result for Yale Scientis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2" name="Picture 4" descr="Image result for Yale scientists talking to stud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309" y="1823388"/>
            <a:ext cx="6530364" cy="435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13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 plan:  choose a lab recommended by friend or advisor.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2094707"/>
            <a:ext cx="6527007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260" y="2094707"/>
            <a:ext cx="4736715" cy="42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76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37"/>
            <a:ext cx="10515600" cy="977901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paths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15411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Start research as a junior or earlier (MCDB 475)– continue in same lab during senior year (MCDB 485/486 or 495/496).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Start research in summer following junior year- continue in same lab as senior.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3. Start research as a senior.  Common, but not ideal.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799" y="3758552"/>
            <a:ext cx="4299775" cy="290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3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switch labs?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Depends.</a:t>
            </a:r>
          </a:p>
          <a:p>
            <a:pPr marL="0" indent="0">
              <a:buNone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Yes: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if you switch prior to senior year, and stay in same lab for two consecutive terms (i.e., during senior year).  If you do switch, choose a lab with similar research theme. </a:t>
            </a:r>
          </a:p>
          <a:p>
            <a:pPr marL="0" indent="0">
              <a:buNone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No: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(exceptions are possible) if plan is to switch during senior year </a:t>
            </a:r>
          </a:p>
        </p:txBody>
      </p:sp>
    </p:spTree>
    <p:extLst>
      <p:ext uri="{BB962C8B-B14F-4D97-AF65-F5344CB8AC3E}">
        <p14:creationId xmlns:p14="http://schemas.microsoft.com/office/powerpoint/2010/main" val="2165884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Crystal Adamchek  </a:t>
            </a:r>
            <a:br>
              <a:rPr lang="en-US" dirty="0"/>
            </a:br>
            <a:r>
              <a:rPr lang="en-US" u="sng" dirty="0">
                <a:hlinkClick r:id="rId2"/>
              </a:rPr>
              <a:t>crystal.adamchek@yale.edu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MCDB student Registrar  </a:t>
            </a:r>
            <a:r>
              <a:rPr lang="en-US"/>
              <a:t>KBT 1220B/YSB 231</a:t>
            </a:r>
            <a:endParaRPr lang="en-US" dirty="0"/>
          </a:p>
        </p:txBody>
      </p:sp>
      <p:pic>
        <p:nvPicPr>
          <p:cNvPr id="2050" name="Picture 2" descr="https://lh3.googleusercontent.com/GTYWOJuhwBOhlDxfQ2W_5-ZdZN3hHD0uBg0tcDQLDXj7x__upnoW9a4dBHa1boTGo0uyVUbI7p8JA0aOsxMmDTdfyC_GLME-PQGpAaLg9fS_F37FwkAN7Xu8OqA0d4IUpVBvHZpS_buAaxt8Nh8utqPLpaDA2LeRFBuVCvNbU9hLpHwDBPhRlrXSDDa1ioKZKGhfT67zcAGFhWI4kiWVOULXAmFnXvhGzLNyeVhasoE4rIknCZ2pC_b5UUdj6ZTT5thFAxAaHvbYWtLvEvCvBQ08WlJu_bpU3nZ4K_zmUKeo_COZO-BwHay-ZtW6eTfTwnKp-8XrmsAxVF3aiBkhg2KlEvpSaNnYmAsToUa2edZ4p4vUJ8ETykBFtmiqB7RyFGPhlleGgwmiIOyBmDj-AUdXDYLnzz4Az-uy0zrLAoUa3_y3TSazHzJX8cblAta3FvU4e4kiazIZjU6uAfhhd-XxlYROjfyMifnBlY-CaeNtcMjE7yKJU9neNQHkL2CcrLwhegM02upUOzACCPza3X1zPMZ1qY-3nW_FAo2HdNS8TgK5Ue8FvV4GjEVPTi5rNFUiootZO4pmwFjT78A-5kXl9zfEqpzvFc-T8C-jrPZxN_Aju4IJ8xe0JM5NfTTyRr3XiqiHam_Uo5jk9FzgoKAjr8SOciFx6ufQBAFq0aGf20dO9rCfGwkZvygXWcRjTinpsxbsv-CW6F66NUk=w958-h639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87" y="2171700"/>
            <a:ext cx="6554540" cy="437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451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47A8C-8866-4727-9CE7-60F0F5FF9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MCDB Research</a:t>
            </a:r>
            <a:r>
              <a:rPr lang="en-US" dirty="0">
                <a:solidFill>
                  <a:srgbClr val="FF0000"/>
                </a:solidFill>
              </a:rPr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03A57-F1C9-4F6E-890B-21C90A8B0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56075"/>
          </a:xfrm>
        </p:spPr>
        <p:txBody>
          <a:bodyPr/>
          <a:lstStyle/>
          <a:p>
            <a:r>
              <a:rPr lang="en-US" sz="3600" dirty="0"/>
              <a:t>What qualifies for MCDB Research?</a:t>
            </a:r>
          </a:p>
          <a:p>
            <a:pPr lvl="1"/>
            <a:r>
              <a:rPr lang="en-US" sz="3200" dirty="0"/>
              <a:t>Bioinformatics</a:t>
            </a:r>
          </a:p>
          <a:p>
            <a:pPr lvl="1"/>
            <a:r>
              <a:rPr lang="en-US" sz="3200" dirty="0"/>
              <a:t>Computational</a:t>
            </a:r>
          </a:p>
          <a:p>
            <a:pPr lvl="1"/>
            <a:r>
              <a:rPr lang="en-US" sz="3200" dirty="0"/>
              <a:t>Quantitative Modeling</a:t>
            </a:r>
          </a:p>
          <a:p>
            <a:pPr lvl="1"/>
            <a:r>
              <a:rPr lang="en-US" sz="3200" dirty="0"/>
              <a:t>Technique &amp; Instrument Development</a:t>
            </a:r>
          </a:p>
          <a:p>
            <a:r>
              <a:rPr lang="en-US" sz="4000" dirty="0"/>
              <a:t>MCDB Lab vs. Med School Labs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8314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Tips for Success</a:t>
            </a:r>
            <a:endParaRPr lang="en-US" sz="2000" i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3032"/>
            <a:ext cx="10942320" cy="4953493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800"/>
              </a:spcAft>
              <a:buFont typeface="+mj-lt"/>
              <a:buAutoNum type="arabicParenR"/>
            </a:pPr>
            <a:r>
              <a:rPr lang="en-US" sz="3200" dirty="0"/>
              <a:t>Get feedback from your mentor</a:t>
            </a:r>
          </a:p>
          <a:p>
            <a:pPr lvl="1">
              <a:spcAft>
                <a:spcPts val="800"/>
              </a:spcAft>
            </a:pPr>
            <a:r>
              <a:rPr lang="en-US" dirty="0"/>
              <a:t>Be proactive in communicating with your mentor(s): PI and immediate mentor</a:t>
            </a:r>
          </a:p>
          <a:p>
            <a:pPr lvl="1">
              <a:spcAft>
                <a:spcPts val="800"/>
              </a:spcAft>
            </a:pPr>
            <a:r>
              <a:rPr lang="en-US" dirty="0"/>
              <a:t>With mentor, set concrete and realistic expectations for research goals</a:t>
            </a:r>
          </a:p>
          <a:p>
            <a:pPr lvl="1">
              <a:spcAft>
                <a:spcPts val="800"/>
              </a:spcAft>
            </a:pPr>
            <a:r>
              <a:rPr lang="en-US" dirty="0"/>
              <a:t>Periodically revisit those goals in meeting w mentor (</a:t>
            </a:r>
            <a:r>
              <a:rPr lang="en-US" dirty="0" err="1"/>
              <a:t>e.g</a:t>
            </a:r>
            <a:r>
              <a:rPr lang="en-US" dirty="0"/>
              <a:t> start Spring term)</a:t>
            </a:r>
          </a:p>
          <a:p>
            <a:pPr lvl="1">
              <a:spcAft>
                <a:spcPts val="800"/>
              </a:spcAft>
            </a:pPr>
            <a:r>
              <a:rPr lang="en-US" b="1" dirty="0"/>
              <a:t>Ask for feedback </a:t>
            </a:r>
            <a:r>
              <a:rPr lang="en-US" dirty="0"/>
              <a:t>on how you are doing, what you can do better</a:t>
            </a:r>
          </a:p>
        </p:txBody>
      </p:sp>
    </p:spTree>
    <p:extLst>
      <p:ext uri="{BB962C8B-B14F-4D97-AF65-F5344CB8AC3E}">
        <p14:creationId xmlns:p14="http://schemas.microsoft.com/office/powerpoint/2010/main" val="11712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3032"/>
            <a:ext cx="10942320" cy="5088484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arenR" startAt="2"/>
            </a:pPr>
            <a:r>
              <a:rPr lang="en-US" sz="3200" dirty="0"/>
              <a:t>Manage your time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Plan ahead!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Day-to-day planning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Longer-term planning</a:t>
            </a:r>
          </a:p>
          <a:p>
            <a:pPr lvl="1">
              <a:spcAft>
                <a:spcPts val="600"/>
              </a:spcAft>
            </a:pPr>
            <a:r>
              <a:rPr lang="en-US" b="1" dirty="0"/>
              <a:t>Experiments need careful planning</a:t>
            </a:r>
          </a:p>
          <a:p>
            <a:pPr lvl="2">
              <a:spcAft>
                <a:spcPts val="600"/>
              </a:spcAft>
            </a:pPr>
            <a:r>
              <a:rPr lang="en-US" sz="2400" dirty="0"/>
              <a:t>Especially if your lab schedule/hours are limited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arenR" startAt="2"/>
            </a:pPr>
            <a:r>
              <a:rPr lang="en-US" sz="3200" dirty="0"/>
              <a:t>Be prepared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Thoroughly familiarize yourself with techniques/protocols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Read the background literature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E5F480-D283-7C4A-8E5B-3524CC9FA5F7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Tips for Success</a:t>
            </a:r>
            <a:endParaRPr lang="en-US" sz="20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01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5591"/>
            <a:ext cx="10942320" cy="512237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4) Lab safety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Identify needed training, protective equipment</a:t>
            </a:r>
          </a:p>
          <a:p>
            <a:pPr lvl="1">
              <a:spcAft>
                <a:spcPts val="600"/>
              </a:spcAft>
            </a:pPr>
            <a:r>
              <a:rPr lang="en-US" b="1" dirty="0"/>
              <a:t>If you are unsure, ask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Minimize working alone in the lab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/>
              <a:t>5) Be reliable and responsible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Establish clear expectations about when you will be in lab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Follow through on your commitments and communicate about problems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Try to attend lab meeting if possible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Take notes during </a:t>
            </a:r>
            <a:r>
              <a:rPr lang="en-US"/>
              <a:t>meetings and </a:t>
            </a:r>
            <a:r>
              <a:rPr lang="en-US" dirty="0"/>
              <a:t>training sessions</a:t>
            </a:r>
          </a:p>
          <a:p>
            <a:pPr lvl="1">
              <a:spcAft>
                <a:spcPts val="600"/>
              </a:spcAft>
            </a:pPr>
            <a:r>
              <a:rPr lang="en-US" b="1" dirty="0"/>
              <a:t>Be respectful of your PI/mentor’s time</a:t>
            </a:r>
          </a:p>
          <a:p>
            <a:pPr marL="0" indent="0"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5C5FBEF-7A43-8D48-97C6-CD4ED58853F3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Tips for Success</a:t>
            </a:r>
            <a:endParaRPr lang="en-US" sz="20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9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3"/>
            <a:ext cx="10942320" cy="5335477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6) Keep a detailed lab notebook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Start writing </a:t>
            </a:r>
            <a:r>
              <a:rPr lang="en-US" i="1" dirty="0"/>
              <a:t>before</a:t>
            </a:r>
            <a:r>
              <a:rPr lang="en-US" dirty="0"/>
              <a:t> the experiment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Analyzing the data is at least as important as doing the experiment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/>
              <a:t>7) Approaching the end of the semester/year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After the fall term, get feedback from your PI</a:t>
            </a:r>
          </a:p>
          <a:p>
            <a:pPr lvl="2">
              <a:spcAft>
                <a:spcPts val="600"/>
              </a:spcAft>
            </a:pPr>
            <a:r>
              <a:rPr lang="en-US" dirty="0"/>
              <a:t>Ask what grade you might expect to receive based on performance to date</a:t>
            </a:r>
          </a:p>
          <a:p>
            <a:pPr lvl="1">
              <a:spcAft>
                <a:spcPts val="600"/>
              </a:spcAft>
            </a:pPr>
            <a:r>
              <a:rPr lang="en-US" b="1" dirty="0"/>
              <a:t>Plan ahead for final report, poster and talk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/>
              <a:t>8) Try to work as independently as you can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/>
              <a:t>9) Failure is part of science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/>
              <a:t>10) </a:t>
            </a:r>
            <a:r>
              <a:rPr lang="en-US" b="1" dirty="0"/>
              <a:t>HAVE FUN!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DD3247-FA11-D545-8935-16B51B7A8949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Tips for Success</a:t>
            </a:r>
            <a:endParaRPr lang="en-US" sz="20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21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3"/>
            <a:ext cx="10942320" cy="5335477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1) You can do research for credit before your senior year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MCDB 474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/>
              <a:t>2) You may be able to get paid to do research at Yale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Term + summer: STARS II program (juniors only)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Term: Student employment (with 50/50 Provost’s Office split)</a:t>
            </a:r>
          </a:p>
          <a:p>
            <a:pPr lvl="2">
              <a:spcAft>
                <a:spcPts val="600"/>
              </a:spcAft>
            </a:pPr>
            <a:r>
              <a:rPr lang="en-US" dirty="0"/>
              <a:t>For students on financial aid, Yale can chip in half of your pay (alongside your PI)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Summer:</a:t>
            </a:r>
          </a:p>
          <a:p>
            <a:pPr lvl="2">
              <a:spcAft>
                <a:spcPts val="600"/>
              </a:spcAft>
            </a:pPr>
            <a:r>
              <a:rPr lang="en-US" dirty="0"/>
              <a:t>Fellowships (Dean’s Fellowship, Rosenfeld Scholars, awards from Colleges)</a:t>
            </a:r>
          </a:p>
          <a:p>
            <a:pPr lvl="2">
              <a:spcAft>
                <a:spcPts val="600"/>
              </a:spcAft>
            </a:pPr>
            <a:r>
              <a:rPr lang="en-US" dirty="0"/>
              <a:t>Domestic Summer Award for students receiving financial aid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DD3247-FA11-D545-8935-16B51B7A8949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 tips for non-seniors</a:t>
            </a:r>
            <a:endParaRPr lang="en-US" sz="20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71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D42BA16E-1F4D-46B0-88A5-34EBC6F685AC}"/>
              </a:ext>
            </a:extLst>
          </p:cNvPr>
          <p:cNvGrpSpPr/>
          <p:nvPr/>
        </p:nvGrpSpPr>
        <p:grpSpPr>
          <a:xfrm>
            <a:off x="2908303" y="1110929"/>
            <a:ext cx="8868414" cy="5416872"/>
            <a:chOff x="2908303" y="1110929"/>
            <a:chExt cx="8868414" cy="541687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F9B1937-E3FF-4EE5-BA7C-BDE144B33410}"/>
                </a:ext>
              </a:extLst>
            </p:cNvPr>
            <p:cNvSpPr/>
            <p:nvPr/>
          </p:nvSpPr>
          <p:spPr>
            <a:xfrm>
              <a:off x="2918461" y="2252662"/>
              <a:ext cx="3136893" cy="2103423"/>
            </a:xfrm>
            <a:prstGeom prst="rect">
              <a:avLst/>
            </a:prstGeom>
            <a:solidFill>
              <a:srgbClr val="FFFF00">
                <a:alpha val="3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659DAAB-648C-4CD1-B6E1-7B2E0DFCD8FB}"/>
                </a:ext>
              </a:extLst>
            </p:cNvPr>
            <p:cNvSpPr/>
            <p:nvPr/>
          </p:nvSpPr>
          <p:spPr>
            <a:xfrm>
              <a:off x="6070594" y="4356085"/>
              <a:ext cx="3136893" cy="2103423"/>
            </a:xfrm>
            <a:prstGeom prst="rect">
              <a:avLst/>
            </a:prstGeom>
            <a:solidFill>
              <a:srgbClr val="0070C0">
                <a:alpha val="3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F63692-C111-4E1B-ADAA-4275BA49E515}"/>
                </a:ext>
              </a:extLst>
            </p:cNvPr>
            <p:cNvSpPr/>
            <p:nvPr/>
          </p:nvSpPr>
          <p:spPr>
            <a:xfrm>
              <a:off x="6070602" y="2252662"/>
              <a:ext cx="3136893" cy="2103423"/>
            </a:xfrm>
            <a:prstGeom prst="rect">
              <a:avLst/>
            </a:prstGeom>
            <a:solidFill>
              <a:srgbClr val="FF0000">
                <a:alpha val="3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93F63ECB-E39C-4220-8954-D88367EFDB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08303" y="4356084"/>
              <a:ext cx="6464297" cy="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F9EB69C-0669-4A96-BA68-B6BDE0BF24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55354" y="2049780"/>
              <a:ext cx="15249" cy="447802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B7A43F-CEB6-47A9-BB36-533AD26052E2}"/>
                </a:ext>
              </a:extLst>
            </p:cNvPr>
            <p:cNvSpPr/>
            <p:nvPr/>
          </p:nvSpPr>
          <p:spPr>
            <a:xfrm>
              <a:off x="2923543" y="4356084"/>
              <a:ext cx="3136893" cy="2103423"/>
            </a:xfrm>
            <a:prstGeom prst="rect">
              <a:avLst/>
            </a:prstGeom>
            <a:solidFill>
              <a:schemeClr val="tx1">
                <a:alpha val="3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8FD45D-F910-4A35-8107-DAAABAB7BE65}"/>
                </a:ext>
              </a:extLst>
            </p:cNvPr>
            <p:cNvSpPr txBox="1"/>
            <p:nvPr/>
          </p:nvSpPr>
          <p:spPr>
            <a:xfrm flipH="1">
              <a:off x="9351013" y="4094490"/>
              <a:ext cx="24257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Usefulness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D0D5031-7896-4175-ADD8-58C826BE9006}"/>
                </a:ext>
              </a:extLst>
            </p:cNvPr>
            <p:cNvSpPr txBox="1"/>
            <p:nvPr/>
          </p:nvSpPr>
          <p:spPr>
            <a:xfrm flipH="1">
              <a:off x="4692641" y="1110929"/>
              <a:ext cx="27559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Fundamental understanding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8854F5F-6581-46B9-8822-9AB2CDB8088B}"/>
              </a:ext>
            </a:extLst>
          </p:cNvPr>
          <p:cNvSpPr txBox="1"/>
          <p:nvPr/>
        </p:nvSpPr>
        <p:spPr>
          <a:xfrm flipH="1">
            <a:off x="6235685" y="4933420"/>
            <a:ext cx="2755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Thomas Edison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86B2EA9-D26B-489E-822D-965E1193E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3" y="22827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pick a research question: </a:t>
            </a:r>
            <a:b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Pasteur's Quadrant</a:t>
            </a:r>
            <a:br>
              <a:rPr lang="en-US" b="1" dirty="0"/>
            </a:b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i="1" dirty="0">
              <a:solidFill>
                <a:srgbClr val="7030A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52D366-83B2-4A12-9EEB-20A028E3285A}"/>
              </a:ext>
            </a:extLst>
          </p:cNvPr>
          <p:cNvSpPr txBox="1"/>
          <p:nvPr/>
        </p:nvSpPr>
        <p:spPr>
          <a:xfrm flipH="1">
            <a:off x="6261083" y="3042764"/>
            <a:ext cx="275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Pasteur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7C3D8D-FA08-4EFF-A55D-CE7FFBC55711}"/>
              </a:ext>
            </a:extLst>
          </p:cNvPr>
          <p:cNvSpPr txBox="1"/>
          <p:nvPr/>
        </p:nvSpPr>
        <p:spPr>
          <a:xfrm flipH="1">
            <a:off x="3124194" y="3042764"/>
            <a:ext cx="275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Niels Bohr</a:t>
            </a:r>
          </a:p>
        </p:txBody>
      </p:sp>
    </p:spTree>
    <p:extLst>
      <p:ext uri="{BB962C8B-B14F-4D97-AF65-F5344CB8AC3E}">
        <p14:creationId xmlns:p14="http://schemas.microsoft.com/office/powerpoint/2010/main" val="219629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86B2EA9-D26B-489E-822D-965E1193E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554" y="-28292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comments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32834E-885D-466D-9040-4126EBCF1F92}"/>
              </a:ext>
            </a:extLst>
          </p:cNvPr>
          <p:cNvSpPr txBox="1"/>
          <p:nvPr/>
        </p:nvSpPr>
        <p:spPr>
          <a:xfrm>
            <a:off x="635000" y="647700"/>
            <a:ext cx="10759446" cy="464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1000"/>
              </a:spcBef>
              <a:spcAft>
                <a:spcPts val="600"/>
              </a:spcAft>
              <a:buAutoNum type="arabicParenR"/>
            </a:pPr>
            <a:r>
              <a:rPr lang="en-US" sz="2800" dirty="0"/>
              <a:t>Fundamental versus applied: not a linear road </a:t>
            </a:r>
          </a:p>
          <a:p>
            <a:pPr marL="514350" indent="-514350">
              <a:spcBef>
                <a:spcPts val="1000"/>
              </a:spcBef>
              <a:spcAft>
                <a:spcPts val="600"/>
              </a:spcAft>
              <a:buFontTx/>
              <a:buAutoNum type="arabicParenR"/>
            </a:pPr>
            <a:r>
              <a:rPr lang="en-US" sz="2800" dirty="0"/>
              <a:t>Understanding questions that have already been asked</a:t>
            </a:r>
          </a:p>
          <a:p>
            <a:pPr marL="514350" indent="-514350">
              <a:spcBef>
                <a:spcPts val="1000"/>
              </a:spcBef>
              <a:spcAft>
                <a:spcPts val="600"/>
              </a:spcAft>
              <a:buFontTx/>
              <a:buAutoNum type="arabicParenR"/>
            </a:pPr>
            <a:r>
              <a:rPr lang="en-US" sz="2800" dirty="0"/>
              <a:t>Learn how to frame questions so that you can increase your understanding of the observed phenomena</a:t>
            </a:r>
          </a:p>
          <a:p>
            <a:pPr marL="514350" indent="-514350">
              <a:spcBef>
                <a:spcPts val="1000"/>
              </a:spcBef>
              <a:spcAft>
                <a:spcPts val="600"/>
              </a:spcAft>
              <a:buFontTx/>
              <a:buAutoNum type="arabicParenR"/>
            </a:pPr>
            <a:r>
              <a:rPr lang="en-US" sz="2800" dirty="0"/>
              <a:t>Ask questions that can lead to more questions</a:t>
            </a:r>
          </a:p>
          <a:p>
            <a:pPr marL="514350" indent="-514350">
              <a:spcAft>
                <a:spcPts val="600"/>
              </a:spcAft>
              <a:buAutoNum type="arabicParenR"/>
            </a:pPr>
            <a:r>
              <a:rPr lang="en-US" sz="2800" dirty="0"/>
              <a:t>Dialogues with colleagues </a:t>
            </a:r>
          </a:p>
          <a:p>
            <a:pPr marL="514350" indent="-514350">
              <a:spcBef>
                <a:spcPts val="1000"/>
              </a:spcBef>
              <a:spcAft>
                <a:spcPts val="600"/>
              </a:spcAft>
              <a:buFontTx/>
              <a:buAutoNum type="arabicParenR"/>
            </a:pPr>
            <a:endParaRPr lang="en-US" sz="2800" dirty="0"/>
          </a:p>
          <a:p>
            <a:pPr marL="514350" indent="-514350">
              <a:spcBef>
                <a:spcPts val="1000"/>
              </a:spcBef>
              <a:spcAft>
                <a:spcPts val="600"/>
              </a:spcAft>
              <a:buAutoNum type="arabicParenR"/>
            </a:pPr>
            <a:endParaRPr lang="en-US" sz="280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34F17A3-666D-4D60-9A46-3EE593F19904}"/>
              </a:ext>
            </a:extLst>
          </p:cNvPr>
          <p:cNvSpPr txBox="1">
            <a:spLocks/>
          </p:cNvSpPr>
          <p:nvPr/>
        </p:nvSpPr>
        <p:spPr>
          <a:xfrm>
            <a:off x="797554" y="375567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your research: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B80191E-EF3D-4098-9226-28ECF2FDA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680" y="4593133"/>
            <a:ext cx="10942320" cy="2264867"/>
          </a:xfrm>
        </p:spPr>
        <p:txBody>
          <a:bodyPr>
            <a:normAutofit lnSpcReduction="10000"/>
          </a:bodyPr>
          <a:lstStyle/>
          <a:p>
            <a:pPr marL="514350" indent="-514350">
              <a:spcAft>
                <a:spcPts val="600"/>
              </a:spcAft>
              <a:buAutoNum type="arabicParenR"/>
            </a:pPr>
            <a:r>
              <a:rPr lang="en-US" dirty="0"/>
              <a:t>Curiosity</a:t>
            </a:r>
          </a:p>
          <a:p>
            <a:pPr marL="514350" indent="-514350">
              <a:spcAft>
                <a:spcPts val="600"/>
              </a:spcAft>
              <a:buAutoNum type="arabicParenR"/>
            </a:pPr>
            <a:r>
              <a:rPr lang="en-US" dirty="0"/>
              <a:t>Careful observations </a:t>
            </a:r>
          </a:p>
          <a:p>
            <a:pPr marL="514350" indent="-514350">
              <a:spcAft>
                <a:spcPts val="600"/>
              </a:spcAft>
              <a:buAutoNum type="arabicParenR"/>
            </a:pPr>
            <a:r>
              <a:rPr lang="en-US" dirty="0"/>
              <a:t>Perseverance </a:t>
            </a:r>
          </a:p>
          <a:p>
            <a:pPr marL="514350" indent="-514350">
              <a:spcAft>
                <a:spcPts val="600"/>
              </a:spcAft>
              <a:buAutoNum type="arabicParenR"/>
            </a:pPr>
            <a:r>
              <a:rPr lang="en-US" dirty="0"/>
              <a:t>Serendipity</a:t>
            </a:r>
          </a:p>
          <a:p>
            <a:pPr marL="514350" indent="-514350">
              <a:spcAft>
                <a:spcPts val="600"/>
              </a:spcAft>
              <a:buAutoNum type="arabicParenR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520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DFEC053-A8BB-4C31-B155-31930E627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554" y="-28292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Franklin’s oil experiment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2C9A69-7987-4B9A-BACE-27A89E0ED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16" y="735608"/>
            <a:ext cx="4978427" cy="33554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ADB57F-F2DA-4AB3-80AF-631B57D6E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203" y="735608"/>
            <a:ext cx="4924895" cy="33286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F46DDC5-3058-445A-BB00-89B660DCC116}"/>
              </a:ext>
            </a:extLst>
          </p:cNvPr>
          <p:cNvSpPr/>
          <p:nvPr/>
        </p:nvSpPr>
        <p:spPr>
          <a:xfrm>
            <a:off x="1006144" y="4120544"/>
            <a:ext cx="3454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</a:rPr>
              <a:t>Clapham</a:t>
            </a:r>
            <a:r>
              <a:rPr lang="en-US" b="1" dirty="0">
                <a:latin typeface="Arial" panose="020B0604020202020204" pitchFamily="34" charset="0"/>
              </a:rPr>
              <a:t> pond, south London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8AF00E-0919-4ED3-81B4-05E8DB9FC09C}"/>
              </a:ext>
            </a:extLst>
          </p:cNvPr>
          <p:cNvSpPr/>
          <p:nvPr/>
        </p:nvSpPr>
        <p:spPr>
          <a:xfrm>
            <a:off x="570715" y="5139720"/>
            <a:ext cx="95747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</a:rPr>
              <a:t>Half an acre = 2420 yd</a:t>
            </a:r>
            <a:r>
              <a:rPr lang="en-US" sz="2400" b="1" baseline="30000" dirty="0">
                <a:latin typeface="Arial" panose="020B0604020202020204" pitchFamily="34" charset="0"/>
              </a:rPr>
              <a:t>2</a:t>
            </a:r>
            <a:r>
              <a:rPr lang="en-US" sz="1000" b="1" dirty="0">
                <a:latin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</a:rPr>
              <a:t>= 2420 x 0.9144</a:t>
            </a:r>
            <a:r>
              <a:rPr lang="en-US" sz="2400" b="1" baseline="30000" dirty="0">
                <a:latin typeface="Arial" panose="020B0604020202020204" pitchFamily="34" charset="0"/>
              </a:rPr>
              <a:t>2</a:t>
            </a:r>
            <a:r>
              <a:rPr lang="en-US" sz="1000" b="1" baseline="30000" dirty="0">
                <a:latin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</a:rPr>
              <a:t>m</a:t>
            </a:r>
            <a:r>
              <a:rPr lang="en-US" sz="2400" b="1" baseline="30000" dirty="0">
                <a:latin typeface="Arial" panose="020B0604020202020204" pitchFamily="34" charset="0"/>
              </a:rPr>
              <a:t>2</a:t>
            </a:r>
            <a:endParaRPr lang="en-US" sz="1000" b="1" baseline="30000" dirty="0">
              <a:latin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</a:rPr>
              <a:t>One teaspoonful, say 2 cm</a:t>
            </a:r>
            <a:r>
              <a:rPr lang="en-US" sz="2400" b="1" baseline="30000" dirty="0">
                <a:latin typeface="Arial" panose="020B0604020202020204" pitchFamily="34" charset="0"/>
              </a:rPr>
              <a:t>3</a:t>
            </a:r>
            <a:r>
              <a:rPr lang="en-US" sz="1000" b="1" dirty="0">
                <a:latin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</a:rPr>
              <a:t>= 2 x 10</a:t>
            </a:r>
            <a:r>
              <a:rPr lang="en-US" sz="2400" b="1" baseline="30000" dirty="0">
                <a:latin typeface="Arial" panose="020B0604020202020204" pitchFamily="34" charset="0"/>
              </a:rPr>
              <a:t>-6</a:t>
            </a:r>
            <a:r>
              <a:rPr lang="en-US" sz="1000" b="1" dirty="0">
                <a:latin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</a:rPr>
              <a:t>m</a:t>
            </a:r>
            <a:r>
              <a:rPr lang="en-US" sz="2400" b="1" baseline="30000" dirty="0">
                <a:latin typeface="Arial" panose="020B0604020202020204" pitchFamily="34" charset="0"/>
              </a:rPr>
              <a:t>3</a:t>
            </a:r>
            <a:endParaRPr lang="en-US" sz="1000" b="1" baseline="30000" dirty="0">
              <a:latin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</a:rPr>
              <a:t>Hence the thickness of the film when one teaspoonful covers one half acre is: (2 x 10</a:t>
            </a:r>
            <a:r>
              <a:rPr lang="en-US" sz="2400" b="1" baseline="30000" dirty="0">
                <a:latin typeface="Arial" panose="020B0604020202020204" pitchFamily="34" charset="0"/>
              </a:rPr>
              <a:t>-6</a:t>
            </a:r>
            <a:r>
              <a:rPr lang="en-US" sz="2400" b="1" dirty="0">
                <a:latin typeface="Arial" panose="020B0604020202020204" pitchFamily="34" charset="0"/>
              </a:rPr>
              <a:t>)/(2420 x 0.9144</a:t>
            </a:r>
            <a:r>
              <a:rPr lang="en-US" sz="2400" b="1" baseline="30000" dirty="0">
                <a:latin typeface="Arial" panose="020B0604020202020204" pitchFamily="34" charset="0"/>
              </a:rPr>
              <a:t>2</a:t>
            </a:r>
            <a:r>
              <a:rPr lang="en-US" sz="2400" b="1" dirty="0">
                <a:latin typeface="Arial" panose="020B0604020202020204" pitchFamily="34" charset="0"/>
              </a:rPr>
              <a:t>) = 9.9 x 10</a:t>
            </a:r>
            <a:r>
              <a:rPr lang="en-US" sz="2400" b="1" baseline="30000" dirty="0">
                <a:latin typeface="Arial" panose="020B0604020202020204" pitchFamily="34" charset="0"/>
              </a:rPr>
              <a:t>-10</a:t>
            </a:r>
            <a:r>
              <a:rPr lang="en-US" sz="1000" b="1" dirty="0">
                <a:latin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</a:rPr>
              <a:t>m</a:t>
            </a:r>
            <a:endParaRPr lang="en-US" sz="2400" b="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5CF3F8F-DD1F-43DC-AE5F-4E9F076782D4}"/>
              </a:ext>
            </a:extLst>
          </p:cNvPr>
          <p:cNvSpPr txBox="1">
            <a:spLocks/>
          </p:cNvSpPr>
          <p:nvPr/>
        </p:nvSpPr>
        <p:spPr>
          <a:xfrm>
            <a:off x="-2230951" y="42093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do better?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B6D4CF4-0A3D-4F13-A1C7-F20EB82FC3FC}"/>
              </a:ext>
            </a:extLst>
          </p:cNvPr>
          <p:cNvCxnSpPr>
            <a:cxnSpLocks/>
          </p:cNvCxnSpPr>
          <p:nvPr/>
        </p:nvCxnSpPr>
        <p:spPr>
          <a:xfrm flipH="1">
            <a:off x="7731067" y="5254171"/>
            <a:ext cx="1470990" cy="10305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F2FD9B1-9275-40A3-8C5A-AB51B948BB1A}"/>
              </a:ext>
            </a:extLst>
          </p:cNvPr>
          <p:cNvSpPr txBox="1"/>
          <p:nvPr/>
        </p:nvSpPr>
        <p:spPr>
          <a:xfrm>
            <a:off x="8678243" y="4714149"/>
            <a:ext cx="29344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Size of a molecule!</a:t>
            </a:r>
          </a:p>
        </p:txBody>
      </p:sp>
    </p:spTree>
    <p:extLst>
      <p:ext uri="{BB962C8B-B14F-4D97-AF65-F5344CB8AC3E}">
        <p14:creationId xmlns:p14="http://schemas.microsoft.com/office/powerpoint/2010/main" val="398488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A38E378-92B1-480D-AF35-F2BF0344C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554" y="-28292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proposal writing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B09721B-34A1-4199-A535-27546DD3E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554" y="775876"/>
            <a:ext cx="10942320" cy="2823667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600"/>
              </a:spcAft>
              <a:buAutoNum type="arabicParenR"/>
            </a:pPr>
            <a:r>
              <a:rPr lang="en-US" dirty="0"/>
              <a:t>Background </a:t>
            </a:r>
          </a:p>
          <a:p>
            <a:pPr marL="971550" lvl="1" indent="-514350">
              <a:spcAft>
                <a:spcPts val="600"/>
              </a:spcAft>
              <a:buAutoNum type="arabicParenR"/>
            </a:pPr>
            <a:r>
              <a:rPr lang="en-US" dirty="0"/>
              <a:t>Give an overview of the research field/basics. (Explain acronyms!!!)</a:t>
            </a:r>
          </a:p>
          <a:p>
            <a:pPr marL="971550" lvl="1" indent="-514350">
              <a:spcAft>
                <a:spcPts val="600"/>
              </a:spcAft>
              <a:buAutoNum type="arabicParenR"/>
            </a:pPr>
            <a:r>
              <a:rPr lang="en-US" dirty="0"/>
              <a:t>What has been done by other?</a:t>
            </a:r>
          </a:p>
          <a:p>
            <a:pPr marL="971550" lvl="1" indent="-514350">
              <a:spcAft>
                <a:spcPts val="600"/>
              </a:spcAft>
              <a:buAutoNum type="arabicParenR"/>
            </a:pPr>
            <a:r>
              <a:rPr lang="en-US" dirty="0"/>
              <a:t>What has been done by the lab you are in? </a:t>
            </a:r>
          </a:p>
          <a:p>
            <a:pPr marL="971550" lvl="1" indent="-514350">
              <a:spcAft>
                <a:spcPts val="600"/>
              </a:spcAft>
              <a:buAutoNum type="arabicParenR"/>
            </a:pPr>
            <a:r>
              <a:rPr lang="en-US" dirty="0"/>
              <a:t>What goal do you want to achieve? </a:t>
            </a:r>
          </a:p>
          <a:p>
            <a:pPr marL="514350" indent="-514350">
              <a:spcAft>
                <a:spcPts val="600"/>
              </a:spcAft>
              <a:buAutoNum type="arabicParenR"/>
            </a:pPr>
            <a:endParaRPr lang="en-US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1F617DF-13F5-49BE-9215-7EACA2ADF996}"/>
              </a:ext>
            </a:extLst>
          </p:cNvPr>
          <p:cNvSpPr txBox="1">
            <a:spLocks/>
          </p:cNvSpPr>
          <p:nvPr/>
        </p:nvSpPr>
        <p:spPr>
          <a:xfrm>
            <a:off x="797554" y="3200401"/>
            <a:ext cx="10942320" cy="2823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Aft>
                <a:spcPts val="600"/>
              </a:spcAft>
              <a:buAutoNum type="arabicParenR" startAt="2"/>
            </a:pPr>
            <a:r>
              <a:rPr lang="en-US" dirty="0"/>
              <a:t>Specific aims</a:t>
            </a:r>
          </a:p>
          <a:p>
            <a:pPr marL="914400" lvl="1" indent="-457200">
              <a:spcAft>
                <a:spcPts val="600"/>
              </a:spcAft>
              <a:buAutoNum type="arabicParenR"/>
            </a:pPr>
            <a:r>
              <a:rPr lang="en-US" dirty="0"/>
              <a:t>Usually two</a:t>
            </a:r>
          </a:p>
          <a:p>
            <a:pPr marL="914400" lvl="1" indent="-457200">
              <a:spcAft>
                <a:spcPts val="600"/>
              </a:spcAft>
              <a:buAutoNum type="arabicParenR"/>
            </a:pPr>
            <a:r>
              <a:rPr lang="en-US" dirty="0"/>
              <a:t>What will you do to achieve your goal?</a:t>
            </a:r>
          </a:p>
          <a:p>
            <a:pPr marL="914400" lvl="1" indent="-457200">
              <a:spcAft>
                <a:spcPts val="600"/>
              </a:spcAft>
              <a:buAutoNum type="arabicParenR"/>
            </a:pPr>
            <a:r>
              <a:rPr lang="en-US" dirty="0"/>
              <a:t>Propose an alternative strategy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AFF0E6A-6D81-4B30-955A-C93BF87FCCFF}"/>
              </a:ext>
            </a:extLst>
          </p:cNvPr>
          <p:cNvSpPr txBox="1">
            <a:spLocks/>
          </p:cNvSpPr>
          <p:nvPr/>
        </p:nvSpPr>
        <p:spPr>
          <a:xfrm>
            <a:off x="797554" y="5137419"/>
            <a:ext cx="10942320" cy="2823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Aft>
                <a:spcPts val="600"/>
              </a:spcAft>
              <a:buAutoNum type="arabicParenR" startAt="3"/>
            </a:pPr>
            <a:r>
              <a:rPr lang="en-US" dirty="0"/>
              <a:t>References</a:t>
            </a:r>
          </a:p>
          <a:p>
            <a:pPr marL="971550" lvl="1" indent="-514350">
              <a:spcAft>
                <a:spcPts val="600"/>
              </a:spcAft>
              <a:buAutoNum type="arabicParenR"/>
            </a:pPr>
            <a:r>
              <a:rPr lang="en-US" dirty="0"/>
              <a:t>4-10 references</a:t>
            </a:r>
          </a:p>
          <a:p>
            <a:pPr marL="971550" lvl="1" indent="-514350">
              <a:spcAft>
                <a:spcPts val="600"/>
              </a:spcAft>
              <a:buAutoNum type="arabicParenR"/>
            </a:pPr>
            <a:r>
              <a:rPr lang="en-US" dirty="0"/>
              <a:t>Reviews, key original papers, previous work in the lab</a:t>
            </a:r>
          </a:p>
          <a:p>
            <a:pPr marL="971550" lvl="1" indent="-514350">
              <a:spcAft>
                <a:spcPts val="600"/>
              </a:spcAft>
              <a:buFont typeface="Arial" panose="020B0604020202020204" pitchFamily="34" charset="0"/>
              <a:buAutoNum type="arabicParenR"/>
            </a:pPr>
            <a:endParaRPr lang="en-US" dirty="0"/>
          </a:p>
          <a:p>
            <a:pPr marL="514350" indent="-514350">
              <a:spcAft>
                <a:spcPts val="600"/>
              </a:spcAft>
              <a:buFont typeface="Arial" panose="020B0604020202020204" pitchFamily="34" charset="0"/>
              <a:buAutoNum type="arabicParenR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4761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2"/>
      <p:bldP spid="7" grpId="0" uiExpand="1" build="p" bldLvl="2"/>
      <p:bldP spid="9" grpId="0" uiExpand="1" build="p" bldLvl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191D529-9F4E-40A6-B77D-E5F5FF0E9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554" y="-28292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Advertisement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C05D1C-70BB-4460-8682-3EE074E7A618}"/>
              </a:ext>
            </a:extLst>
          </p:cNvPr>
          <p:cNvGrpSpPr>
            <a:grpSpLocks noChangeAspect="1"/>
          </p:cNvGrpSpPr>
          <p:nvPr/>
        </p:nvGrpSpPr>
        <p:grpSpPr>
          <a:xfrm>
            <a:off x="1045672" y="946861"/>
            <a:ext cx="9939944" cy="4487308"/>
            <a:chOff x="1444551" y="1042635"/>
            <a:chExt cx="7639037" cy="3448582"/>
          </a:xfrm>
        </p:grpSpPr>
        <p:pic>
          <p:nvPicPr>
            <p:cNvPr id="7" name="Picture 6" descr="D:\Jing\Jing Biofilm structure paper writing\Figures\Growth from single cell\18h.tif">
              <a:extLst>
                <a:ext uri="{FF2B5EF4-FFF2-40B4-BE49-F238E27FC236}">
                  <a16:creationId xmlns:a16="http://schemas.microsoft.com/office/drawing/2014/main" id="{A2CAC78E-5F81-44F1-95F0-2F717FE5CE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551" y="1042635"/>
              <a:ext cx="3448037" cy="344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DAC439F-12A6-4E5E-A53F-9B4154A17285}"/>
                </a:ext>
              </a:extLst>
            </p:cNvPr>
            <p:cNvGrpSpPr/>
            <p:nvPr/>
          </p:nvGrpSpPr>
          <p:grpSpPr>
            <a:xfrm>
              <a:off x="4957524" y="1045092"/>
              <a:ext cx="4126064" cy="3446125"/>
              <a:chOff x="4865536" y="1655538"/>
              <a:chExt cx="4126064" cy="344612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23D10AF4-34BB-4DD7-A729-23F58F529722}"/>
                  </a:ext>
                </a:extLst>
              </p:cNvPr>
              <p:cNvGrpSpPr/>
              <p:nvPr/>
            </p:nvGrpSpPr>
            <p:grpSpPr>
              <a:xfrm>
                <a:off x="5544285" y="1655538"/>
                <a:ext cx="3447315" cy="3446125"/>
                <a:chOff x="5210991" y="1655538"/>
                <a:chExt cx="3447315" cy="3446125"/>
              </a:xfrm>
            </p:grpSpPr>
            <p:pic>
              <p:nvPicPr>
                <p:cNvPr id="13" name="Picture 2" descr="D:\Jing\Jing Cluster Analysis\20151012 Batch job for good vpvc cluster\Position 1\35 for figure rendering\new engine\side view 1.tif">
                  <a:extLst>
                    <a:ext uri="{FF2B5EF4-FFF2-40B4-BE49-F238E27FC236}">
                      <a16:creationId xmlns:a16="http://schemas.microsoft.com/office/drawing/2014/main" id="{E00D974C-7373-4AFB-A3D3-D20C2D94CA2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993" t="13683" r="21913" b="72"/>
                <a:stretch/>
              </p:blipFill>
              <p:spPr bwMode="auto">
                <a:xfrm>
                  <a:off x="5210991" y="1655538"/>
                  <a:ext cx="3447315" cy="34461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Picture 4" descr="D:\Jing\Jing Cluster Analysis\20151012 Batch job for good vpvc cluster\Position 1\35 for figure rendering\new engine\side view 1.tif">
                  <a:extLst>
                    <a:ext uri="{FF2B5EF4-FFF2-40B4-BE49-F238E27FC236}">
                      <a16:creationId xmlns:a16="http://schemas.microsoft.com/office/drawing/2014/main" id="{FE5C1529-EC11-4968-A604-0BE164A66B0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1" t="70207" r="99102" b="807"/>
                <a:stretch/>
              </p:blipFill>
              <p:spPr bwMode="auto">
                <a:xfrm>
                  <a:off x="5343227" y="4367689"/>
                  <a:ext cx="95075" cy="661491"/>
                </a:xfrm>
                <a:prstGeom prst="rect">
                  <a:avLst/>
                </a:prstGeom>
                <a:noFill/>
                <a:ln w="25400"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2" name="Down Arrow 26">
                <a:extLst>
                  <a:ext uri="{FF2B5EF4-FFF2-40B4-BE49-F238E27FC236}">
                    <a16:creationId xmlns:a16="http://schemas.microsoft.com/office/drawing/2014/main" id="{ED720878-890C-4805-98E7-26B848EFAE2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5006010" y="2942695"/>
                <a:ext cx="355703" cy="636652"/>
              </a:xfrm>
              <a:prstGeom prst="downArrow">
                <a:avLst/>
              </a:prstGeom>
              <a:solidFill>
                <a:schemeClr val="tx1"/>
              </a:solidFill>
              <a:ln w="317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A073A01-7264-40AB-9FD5-E869ED815C5A}"/>
                </a:ext>
              </a:extLst>
            </p:cNvPr>
            <p:cNvSpPr txBox="1"/>
            <p:nvPr/>
          </p:nvSpPr>
          <p:spPr>
            <a:xfrm>
              <a:off x="5854544" y="4167523"/>
              <a:ext cx="598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 µm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FAF57B-A2F3-475A-A986-D35F05013563}"/>
                </a:ext>
              </a:extLst>
            </p:cNvPr>
            <p:cNvSpPr txBox="1"/>
            <p:nvPr/>
          </p:nvSpPr>
          <p:spPr>
            <a:xfrm>
              <a:off x="5845404" y="3675817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C1833E6-060D-4396-9010-4128CEFA4ADF}"/>
              </a:ext>
            </a:extLst>
          </p:cNvPr>
          <p:cNvSpPr/>
          <p:nvPr/>
        </p:nvSpPr>
        <p:spPr>
          <a:xfrm>
            <a:off x="1350472" y="5982254"/>
            <a:ext cx="8360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https://yanbiofilmlab.yale.edu/</a:t>
            </a:r>
            <a:r>
              <a:rPr lang="en-US" sz="2400" b="1" dirty="0"/>
              <a:t> or email me: jing.yan@yale.edu</a:t>
            </a:r>
          </a:p>
        </p:txBody>
      </p:sp>
    </p:spTree>
    <p:extLst>
      <p:ext uri="{BB962C8B-B14F-4D97-AF65-F5344CB8AC3E}">
        <p14:creationId xmlns:p14="http://schemas.microsoft.com/office/powerpoint/2010/main" val="1528269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48FF9-2333-4415-BE94-20E184662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Research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71466-0ACB-4699-85F1-23D6D2FAD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Time in Lab </a:t>
            </a:r>
          </a:p>
          <a:p>
            <a:pPr lvl="1"/>
            <a:r>
              <a:rPr lang="en-US" dirty="0"/>
              <a:t>474, 475, 485  10-12 hours/week minimum</a:t>
            </a:r>
          </a:p>
          <a:p>
            <a:pPr lvl="1"/>
            <a:r>
              <a:rPr lang="en-US" dirty="0"/>
              <a:t>495, 585/595  20  hours/week minimum</a:t>
            </a:r>
          </a:p>
          <a:p>
            <a:r>
              <a:rPr lang="en-US" dirty="0"/>
              <a:t>Research Reports</a:t>
            </a:r>
          </a:p>
          <a:p>
            <a:pPr lvl="1"/>
            <a:r>
              <a:rPr lang="en-US" dirty="0"/>
              <a:t>474, 475		12-15 pages</a:t>
            </a:r>
          </a:p>
          <a:p>
            <a:pPr lvl="1"/>
            <a:r>
              <a:rPr lang="en-US" dirty="0"/>
              <a:t>485		5 pages	</a:t>
            </a:r>
          </a:p>
          <a:p>
            <a:pPr lvl="1"/>
            <a:r>
              <a:rPr lang="en-US" dirty="0"/>
              <a:t>495		5-10 pages</a:t>
            </a:r>
          </a:p>
          <a:p>
            <a:pPr lvl="1"/>
            <a:r>
              <a:rPr lang="en-US" dirty="0"/>
              <a:t>585		8-10 pages</a:t>
            </a:r>
          </a:p>
          <a:p>
            <a:pPr lvl="1"/>
            <a:r>
              <a:rPr lang="en-US" dirty="0"/>
              <a:t>595/596		40-100 pages</a:t>
            </a:r>
          </a:p>
        </p:txBody>
      </p:sp>
    </p:spTree>
    <p:extLst>
      <p:ext uri="{BB962C8B-B14F-4D97-AF65-F5344CB8AC3E}">
        <p14:creationId xmlns:p14="http://schemas.microsoft.com/office/powerpoint/2010/main" val="2291515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F51F0A7-FA66-48EA-A893-C71752EC0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035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the most of the meeting with PI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DBBB647-6BA9-4890-A87E-609501B59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40" y="969963"/>
            <a:ext cx="10942320" cy="5335477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600"/>
              </a:spcAft>
              <a:buAutoNum type="arabicParenR"/>
            </a:pPr>
            <a:r>
              <a:rPr lang="en-US" dirty="0"/>
              <a:t>Be prepared</a:t>
            </a:r>
          </a:p>
          <a:p>
            <a:pPr marL="514350" indent="-514350">
              <a:spcAft>
                <a:spcPts val="600"/>
              </a:spcAft>
              <a:buAutoNum type="arabicParenR"/>
            </a:pPr>
            <a:r>
              <a:rPr lang="en-US" dirty="0"/>
              <a:t>Present a short summary of what you did </a:t>
            </a:r>
          </a:p>
          <a:p>
            <a:pPr marL="514350" indent="-514350">
              <a:spcAft>
                <a:spcPts val="600"/>
              </a:spcAft>
              <a:buAutoNum type="arabicParenR"/>
            </a:pPr>
            <a:r>
              <a:rPr lang="en-US" dirty="0"/>
              <a:t>Summarize results with a few sketches and figures </a:t>
            </a:r>
          </a:p>
          <a:p>
            <a:pPr marL="514350" indent="-514350">
              <a:spcAft>
                <a:spcPts val="600"/>
              </a:spcAft>
              <a:buAutoNum type="arabicParenR"/>
            </a:pPr>
            <a:r>
              <a:rPr lang="en-US" dirty="0"/>
              <a:t>Useful observations</a:t>
            </a:r>
          </a:p>
          <a:p>
            <a:pPr marL="514350" indent="-514350">
              <a:spcAft>
                <a:spcPts val="600"/>
              </a:spcAft>
              <a:buAutoNum type="arabicParenR"/>
            </a:pPr>
            <a:r>
              <a:rPr lang="en-US" dirty="0"/>
              <a:t>Questions you have</a:t>
            </a:r>
          </a:p>
          <a:p>
            <a:pPr marL="514350" indent="-514350">
              <a:spcAft>
                <a:spcPts val="600"/>
              </a:spcAft>
              <a:buAutoNum type="arabicParenR"/>
            </a:pPr>
            <a:endParaRPr lang="en-US" dirty="0"/>
          </a:p>
          <a:p>
            <a:pPr marL="514350" indent="-514350">
              <a:spcAft>
                <a:spcPts val="600"/>
              </a:spcAft>
              <a:buAutoNum type="arabicParenR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8898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7D2D9-94EC-B94E-8001-6C2346B399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62001"/>
            <a:ext cx="9144000" cy="1009649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MCDB Research Overview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EFD24F-2BC9-7445-AC9D-B2391F7D30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00" y="2133600"/>
            <a:ext cx="9944100" cy="4324350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DUS:  </a:t>
            </a:r>
            <a:r>
              <a:rPr lang="en-US" sz="4000" dirty="0">
                <a:hlinkClick r:id="rId2"/>
              </a:rPr>
              <a:t>Douglas.Kankel@yale.edu</a:t>
            </a:r>
            <a:r>
              <a:rPr lang="en-US" sz="4000" dirty="0"/>
              <a:t>	YSB 111</a:t>
            </a:r>
          </a:p>
          <a:p>
            <a:pPr algn="l"/>
            <a:endParaRPr lang="en-US" sz="4000" dirty="0"/>
          </a:p>
          <a:p>
            <a:pPr algn="l"/>
            <a:r>
              <a:rPr lang="en-US" sz="4000" dirty="0"/>
              <a:t>Research Coordinators:  </a:t>
            </a:r>
          </a:p>
          <a:p>
            <a:pPr lvl="2" algn="l"/>
            <a:r>
              <a:rPr lang="en-US" sz="4000" dirty="0">
                <a:hlinkClick r:id="rId3"/>
              </a:rPr>
              <a:t>Joseph.Wolenski@yale.edu</a:t>
            </a:r>
            <a:r>
              <a:rPr lang="en-US" sz="4000" dirty="0"/>
              <a:t>	YSB C112</a:t>
            </a:r>
          </a:p>
          <a:p>
            <a:pPr lvl="2" algn="l"/>
            <a:r>
              <a:rPr lang="en-US" sz="4000" dirty="0">
                <a:hlinkClick r:id="rId4"/>
              </a:rPr>
              <a:t>David.Breslow@yale.edu</a:t>
            </a:r>
            <a:r>
              <a:rPr lang="en-US" sz="4000" dirty="0"/>
              <a:t>		YSB 216</a:t>
            </a:r>
          </a:p>
          <a:p>
            <a:pPr lvl="2" algn="l"/>
            <a:r>
              <a:rPr lang="en-US" sz="4000" dirty="0">
                <a:hlinkClick r:id="rId5"/>
              </a:rPr>
              <a:t>Jing.Yan@yale.edu</a:t>
            </a:r>
            <a:r>
              <a:rPr lang="en-US" sz="4000" dirty="0"/>
              <a:t>			YSB C144</a:t>
            </a:r>
          </a:p>
        </p:txBody>
      </p:sp>
    </p:spTree>
    <p:extLst>
      <p:ext uri="{BB962C8B-B14F-4D97-AF65-F5344CB8AC3E}">
        <p14:creationId xmlns:p14="http://schemas.microsoft.com/office/powerpoint/2010/main" val="4281854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1C1D5-02E1-4D66-8C52-747EB57DD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Research Expectations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CE72F-F1BD-4DEF-803F-CE77AE20B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MCDB  Oral Presentations:</a:t>
            </a:r>
          </a:p>
          <a:p>
            <a:pPr lvl="1"/>
            <a:r>
              <a:rPr lang="en-US" dirty="0"/>
              <a:t>474, 475		NONE</a:t>
            </a:r>
          </a:p>
          <a:p>
            <a:pPr lvl="1"/>
            <a:r>
              <a:rPr lang="en-US" dirty="0"/>
              <a:t>485		Spring 2020 (April 17-22, 2020)</a:t>
            </a:r>
          </a:p>
          <a:p>
            <a:pPr lvl="1"/>
            <a:r>
              <a:rPr lang="en-US" dirty="0"/>
              <a:t>495		Fall 2019 (Dec. 2-6, 2019)</a:t>
            </a:r>
          </a:p>
          <a:p>
            <a:pPr lvl="1"/>
            <a:r>
              <a:rPr lang="en-US" dirty="0"/>
              <a:t>585		NONE – Committee Meetings each term</a:t>
            </a:r>
          </a:p>
          <a:p>
            <a:pPr lvl="1"/>
            <a:r>
              <a:rPr lang="en-US" dirty="0"/>
              <a:t>595/596		Fall 2019 (Dec. 2-6, 2019) </a:t>
            </a:r>
          </a:p>
          <a:p>
            <a:pPr marL="2743200" lvl="6" indent="0">
              <a:buNone/>
            </a:pPr>
            <a:r>
              <a:rPr lang="en-US" sz="2400" dirty="0"/>
              <a:t>Committee Meetings each term</a:t>
            </a:r>
          </a:p>
          <a:p>
            <a:pPr marL="2743200" lvl="6" indent="0">
              <a:buNone/>
            </a:pPr>
            <a:r>
              <a:rPr lang="en-US" sz="2400" dirty="0"/>
              <a:t>Thesis Defense before April 24, 2020</a:t>
            </a:r>
          </a:p>
          <a:p>
            <a:r>
              <a:rPr lang="en-US" dirty="0"/>
              <a:t>Poster Symposium</a:t>
            </a:r>
          </a:p>
          <a:p>
            <a:pPr lvl="1"/>
            <a:r>
              <a:rPr lang="en-US" dirty="0"/>
              <a:t>April 24, 2020 2:00-4:00pm in YSB Lobby (Not 474 or 585)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142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E37FE-B290-4890-858C-6E1ADAC4F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29E0F-C8D8-44C8-8DD9-63EEA37F8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Course Goals</a:t>
            </a:r>
          </a:p>
          <a:p>
            <a:pPr lvl="1"/>
            <a:r>
              <a:rPr lang="en-US" dirty="0"/>
              <a:t>Engaged with research process; defining research questions; determining data/experiments</a:t>
            </a:r>
          </a:p>
          <a:p>
            <a:r>
              <a:rPr lang="en-US" dirty="0"/>
              <a:t>Grading Rubric</a:t>
            </a:r>
          </a:p>
          <a:p>
            <a:pPr lvl="1"/>
            <a:r>
              <a:rPr lang="en-US" dirty="0"/>
              <a:t>474 – Pass/Fail Underclassmen and non-majors only</a:t>
            </a:r>
          </a:p>
          <a:p>
            <a:pPr lvl="1"/>
            <a:r>
              <a:rPr lang="en-US" dirty="0"/>
              <a:t>475 – Senior Requirement only:  1 term for BA (letter grade) or 2 terms Spring of Junior year (letter grade), 8-10 weeks of summer, and Fall of Senior year (letter grade)</a:t>
            </a:r>
          </a:p>
          <a:p>
            <a:pPr lvl="1"/>
            <a:r>
              <a:rPr lang="en-US" dirty="0"/>
              <a:t>485 &amp; 495 – Fall term receives Satisfactory or Unsatisfactory; Spring term Letter grade that is retroactive for Fall term.</a:t>
            </a:r>
          </a:p>
          <a:p>
            <a:pPr lvl="1"/>
            <a:r>
              <a:rPr lang="en-US" dirty="0"/>
              <a:t>585 &amp; 595 – Letter grade all terms.</a:t>
            </a:r>
          </a:p>
          <a:p>
            <a:r>
              <a:rPr lang="en-US" dirty="0"/>
              <a:t>Deadline Dates:</a:t>
            </a:r>
          </a:p>
          <a:p>
            <a:pPr lvl="1"/>
            <a:r>
              <a:rPr lang="en-US" dirty="0"/>
              <a:t>ALL Contracts &amp; Summary Proposals: Monday, September 9</a:t>
            </a:r>
            <a:r>
              <a:rPr lang="en-US" baseline="30000" dirty="0"/>
              <a:t>th</a:t>
            </a:r>
            <a:r>
              <a:rPr lang="en-US" dirty="0"/>
              <a:t> @ 12:00 noon</a:t>
            </a:r>
          </a:p>
          <a:p>
            <a:pPr lvl="1"/>
            <a:r>
              <a:rPr lang="en-US" dirty="0"/>
              <a:t>Fall Research Proposal: Friday, December 6</a:t>
            </a:r>
            <a:r>
              <a:rPr lang="en-US" baseline="30000" dirty="0"/>
              <a:t>th</a:t>
            </a:r>
            <a:r>
              <a:rPr lang="en-US" dirty="0"/>
              <a:t> @ 4:00pm.</a:t>
            </a:r>
          </a:p>
          <a:p>
            <a:pPr lvl="1"/>
            <a:r>
              <a:rPr lang="en-US" dirty="0"/>
              <a:t>Spring Grant Proposal: Friday, April 24</a:t>
            </a:r>
            <a:r>
              <a:rPr lang="en-US" baseline="30000" dirty="0"/>
              <a:t>th</a:t>
            </a:r>
            <a:r>
              <a:rPr lang="en-US" dirty="0"/>
              <a:t> @ 4:00pm.</a:t>
            </a:r>
          </a:p>
          <a:p>
            <a:pPr lvl="1"/>
            <a:r>
              <a:rPr lang="en-US" dirty="0"/>
              <a:t>Poster Symposium:  Friday, April 24</a:t>
            </a:r>
            <a:r>
              <a:rPr lang="en-US" baseline="30000" dirty="0"/>
              <a:t>th</a:t>
            </a:r>
            <a:r>
              <a:rPr lang="en-US" dirty="0"/>
              <a:t> @ 2:00-4:00pm in YSB Lobby.</a:t>
            </a:r>
          </a:p>
        </p:txBody>
      </p:sp>
    </p:spTree>
    <p:extLst>
      <p:ext uri="{BB962C8B-B14F-4D97-AF65-F5344CB8AC3E}">
        <p14:creationId xmlns:p14="http://schemas.microsoft.com/office/powerpoint/2010/main" val="552193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98199-AF86-431F-9A92-0F3DA4CE7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5BF94-8B4C-4958-8E54-808E8716A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BS/MS Requirements</a:t>
            </a:r>
          </a:p>
          <a:p>
            <a:pPr lvl="1"/>
            <a:r>
              <a:rPr lang="en-US" dirty="0"/>
              <a:t>Application process</a:t>
            </a:r>
          </a:p>
          <a:p>
            <a:pPr lvl="2"/>
            <a:r>
              <a:rPr lang="en-US" dirty="0"/>
              <a:t>Deadline:  November 1 of Junior Year</a:t>
            </a:r>
          </a:p>
          <a:p>
            <a:pPr lvl="2"/>
            <a:r>
              <a:rPr lang="en-US" dirty="0"/>
              <a:t>Summary Proposal 5-10 pages </a:t>
            </a:r>
          </a:p>
          <a:p>
            <a:pPr lvl="2"/>
            <a:r>
              <a:rPr lang="en-US" dirty="0"/>
              <a:t>Committee of 3; 2 need to be from MCDB</a:t>
            </a:r>
          </a:p>
          <a:p>
            <a:pPr lvl="2"/>
            <a:r>
              <a:rPr lang="en-US" dirty="0"/>
              <a:t>Letter of Recommendation from Research Mentor</a:t>
            </a:r>
          </a:p>
          <a:p>
            <a:pPr lvl="2"/>
            <a:r>
              <a:rPr lang="en-US" dirty="0"/>
              <a:t>Transcript</a:t>
            </a:r>
          </a:p>
          <a:p>
            <a:pPr lvl="2"/>
            <a:r>
              <a:rPr lang="en-US" dirty="0"/>
              <a:t>BS/MS Completed Worksheet</a:t>
            </a:r>
          </a:p>
          <a:p>
            <a:pPr lvl="2"/>
            <a:r>
              <a:rPr lang="en-US" dirty="0"/>
              <a:t>Plan for completing the major</a:t>
            </a:r>
          </a:p>
          <a:p>
            <a:pPr lvl="2"/>
            <a:r>
              <a:rPr lang="en-US" dirty="0"/>
              <a:t>Yale Graduate School Application</a:t>
            </a:r>
          </a:p>
          <a:p>
            <a:r>
              <a:rPr lang="en-US" dirty="0"/>
              <a:t>Senior Essay for the BA degree (no credit)</a:t>
            </a:r>
          </a:p>
          <a:p>
            <a:pPr lvl="1"/>
            <a:r>
              <a:rPr lang="en-US" dirty="0"/>
              <a:t>Critical evaluation of some aspect of the current and pertinent primary biological literature within the realm of biology or may explore relationships of biology to other fields.</a:t>
            </a:r>
          </a:p>
          <a:p>
            <a:pPr lvl="1"/>
            <a:r>
              <a:rPr lang="en-US" dirty="0"/>
              <a:t>15-20 Pages double-spaced paper due @ 4:00pm on last day of classes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381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2125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Joseph Wolenski</a:t>
            </a:r>
            <a:br>
              <a:rPr lang="en-US" dirty="0"/>
            </a:br>
            <a:r>
              <a:rPr lang="en-US" dirty="0">
                <a:hlinkClick r:id="rId2"/>
              </a:rPr>
              <a:t>Joseph.Wolenski@yale.edu</a:t>
            </a:r>
            <a:r>
              <a:rPr lang="en-US" dirty="0"/>
              <a:t> KBT 330/YSB C112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45" y="1265696"/>
            <a:ext cx="11986818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Find a Laboratory for Independent Research in MCDB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5" y="1976899"/>
            <a:ext cx="4460081" cy="2973387"/>
          </a:xfrm>
          <a:prstGeom prst="rect">
            <a:avLst/>
          </a:prstGeom>
        </p:spPr>
      </p:pic>
      <p:pic>
        <p:nvPicPr>
          <p:cNvPr id="1032" name="Picture 8" descr="https://lh3.googleusercontent.com/uyUQQiCNqHyGB_n3am3MJcoc0jkdaAYEjvmdm4HXeN4sPhbsoffHUf4R4IIVxNb--aypAYBKOmdPl7CpRK0yJgkN4Q7YlNdX9sY4nzKQ9Es30UPbroHTyErysYBjHrj53zus4rR2vkquaIyjAUDoWrdk8MOiugpNoBd767pQh2cPfXiOjYk0xzgykt_bff_M_XXPWPGK-W-e2dZreToSOjNFKDzUvdhun_Q07JN0rpQk53tit_TX7csoZAEdzxNRxNEigGbsOuebJ45eyi2HoGRI_yh5E0d2WhtuNMI5YWbiz8kFnWynVweKXU5Fjb3UJyX7lhaML5sN60kwdYNojbGKPKPbAjytMQUORsfcZCk0n2aJ80p0tjmVXos-GgUASJjxTUAVB4KY2zfBykYBb84JtQVKgt7fuFFJjvvXlPypa5TejFzMsjrg4A2d7lezcaQKy30OAGk6TFr3aLB-aZj_TKkPewVUlFxMcsBo7Jw3eiZkQ3lftAR9U-wAkIQt_lgHJ1Xk0Oo1F9lK9AOu0PWm6h3sxmoqLqQCjZzZnbv9JF1yZImZdwNWlGiKVfkbn0H0Fc3dDuRh1z17sol-dVD3LGnykSO_6_37RoQUME-E0iGVxikYsfZeionLAHKDiIw5TLvXtsO6TglHsWLNXSEotuvmq1_Ylji8TXaC1o6QpuV7iTpILt2x00p2oIDcjVks4wK0fVcRefrkAyc=w958-h639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504" y="1976899"/>
            <a:ext cx="4750496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3.googleusercontent.com/0X-bmrOY_kEIg96AQg0zZ-SXua3pWlWjXp1yd1G5tLy90Uc3BuNGVquclbhC-Lnrtwpr6MCAmlRMXQitJ1or2oCSlwixK0S0OBX-7PM8ai5esRmCC_inHuCjQY86Mb3pJKWzpY9Evn0b2LsSt40ZnrLnDJS5qH2lgLqYdaGpnm_h5sYkNvYdFmJrqHlmd1hEl8U1DdM615k0c3GhS00C2UKQRTQ8FIBaZd-BCCPFUtAg91P-A1vviGh5fekayvkqpkQ2Ic9FOnpe0DskFXxYo4FCei0TWYqDsyywFk5W8e4SzQyEruEe4KZBu2WsLUGd2jnNUwIku4Eg-VDPI4No6ZEpoFd03h8uoPksImiz_hgOHmV4KNm8J0u3XtIvfiOu0PYnb_cS3I40oLjjRzI9ThCAFcQrpXZAiiWe2lGCJErn6kDlfPT-B0-zq-aDE7fIyPasAmqXaC5FTP-UYScL_YqQbv2WHvtUcmkzYQg9sddZQQUStu3yzVX-CZmltiHmk2OsFoT9LbL1Yga0QIk-4Bfe4uwpPcHOl6jhsmRUuFvqKMRhhqdRuFQFZQeKl0gXgxe4hjP0fQT2ENuv_fdU1qbaBhiTtseGElbmPKOkMrpsld99d-aiWZEOqVgOSuVCbxBCePHSp5jMX93ieXtzsPuY_L2PehfIScDIxH0klKIKMpDkqBD3P8e4NYJlaAXxpR8pCqdh2Whnj5IKlf0=w958-h553-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12" y="4011738"/>
            <a:ext cx="4930775" cy="284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125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705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Identify you research passion</a:t>
            </a:r>
            <a:br>
              <a:rPr lang="en-US" dirty="0"/>
            </a:br>
            <a:endParaRPr lang="en-US" dirty="0"/>
          </a:p>
        </p:txBody>
      </p:sp>
      <p:pic>
        <p:nvPicPr>
          <p:cNvPr id="3074" name="Picture 2" descr="Cover image expan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2614"/>
            <a:ext cx="3528825" cy="448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228691" y="1297189"/>
            <a:ext cx="8216228" cy="6430927"/>
            <a:chOff x="4228691" y="869172"/>
            <a:chExt cx="8216228" cy="643092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8691" y="869172"/>
              <a:ext cx="8216228" cy="6430927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6790868" y="3422650"/>
              <a:ext cx="1545937" cy="36507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6656429" y="5155660"/>
              <a:ext cx="1923367" cy="54341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79568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230" y="0"/>
            <a:ext cx="8453539" cy="687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87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</TotalTime>
  <Words>1277</Words>
  <Application>Microsoft Office PowerPoint</Application>
  <PresentationFormat>Widescreen</PresentationFormat>
  <Paragraphs>193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MCDB Research Overview </vt:lpstr>
      <vt:lpstr>MCDB Research </vt:lpstr>
      <vt:lpstr>Research Expectations</vt:lpstr>
      <vt:lpstr>Research Expectations</vt:lpstr>
      <vt:lpstr>Expectations</vt:lpstr>
      <vt:lpstr>Expectations</vt:lpstr>
      <vt:lpstr>Joseph Wolenski Joseph.Wolenski@yale.edu KBT 330/YSB C112 </vt:lpstr>
      <vt:lpstr>1.  Identify you research passion </vt:lpstr>
      <vt:lpstr>PowerPoint Presentation</vt:lpstr>
      <vt:lpstr>PowerPoint Presentation</vt:lpstr>
      <vt:lpstr>PowerPoint Presentation</vt:lpstr>
      <vt:lpstr>2.  Find Someone at Yale that does research compatible with your passion</vt:lpstr>
      <vt:lpstr>3. Become knowledgeable on the research topic</vt:lpstr>
      <vt:lpstr>4. Write to the PI and make clear you understand what is happening in the lab.</vt:lpstr>
      <vt:lpstr>5. Meet with your potential mentor: discuss a research plan and write up a proposal for your MCDB class (MCDB 475, 485, 495). </vt:lpstr>
      <vt:lpstr>Alternative plan:  choose a lab recommended by friend or advisor. </vt:lpstr>
      <vt:lpstr>Possible paths</vt:lpstr>
      <vt:lpstr>Can you switch labs? </vt:lpstr>
      <vt:lpstr>Crystal Adamchek   crystal.adamchek@yale.edu  MCDB student Registrar  KBT 1220B/YSB 231</vt:lpstr>
      <vt:lpstr>10 Tips for Success</vt:lpstr>
      <vt:lpstr>PowerPoint Presentation</vt:lpstr>
      <vt:lpstr>PowerPoint Presentation</vt:lpstr>
      <vt:lpstr>PowerPoint Presentation</vt:lpstr>
      <vt:lpstr>PowerPoint Presentation</vt:lpstr>
      <vt:lpstr>How to pick a research question:  the Pasteur's Quadrant  </vt:lpstr>
      <vt:lpstr>More comments</vt:lpstr>
      <vt:lpstr>Franklin’s oil experiment</vt:lpstr>
      <vt:lpstr>About proposal writing</vt:lpstr>
      <vt:lpstr>Advertisement</vt:lpstr>
      <vt:lpstr>Making the most of the meeting with PI</vt:lpstr>
      <vt:lpstr>MCDB Research Overview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Breslow</dc:creator>
  <cp:lastModifiedBy>Adamchek, Crystal</cp:lastModifiedBy>
  <cp:revision>46</cp:revision>
  <dcterms:created xsi:type="dcterms:W3CDTF">2019-08-19T01:21:11Z</dcterms:created>
  <dcterms:modified xsi:type="dcterms:W3CDTF">2019-08-27T15:34:23Z</dcterms:modified>
</cp:coreProperties>
</file>